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898" y="5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97" y="830706"/>
            <a:ext cx="2770378" cy="131191"/>
          </a:xfrm>
          <a:prstGeom prst="rect">
            <a:avLst/>
          </a:prstGeom>
          <a:solidFill>
            <a:srgbClr val="8EB4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2" name="TextBox 3"/>
          <p:cNvSpPr txBox="1"/>
          <p:nvPr/>
        </p:nvSpPr>
        <p:spPr>
          <a:xfrm>
            <a:off x="10160" y="915034"/>
            <a:ext cx="317182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600" b="1" dirty="0">
                <a:solidFill>
                  <a:srgbClr val="000000"/>
                </a:solidFill>
              </a:rPr>
              <a:t>강</a:t>
            </a:r>
            <a:r>
              <a:rPr lang="en-US" altLang="ko-KR" sz="2600" dirty="0">
                <a:solidFill>
                  <a:srgbClr val="000000"/>
                </a:solidFill>
              </a:rPr>
              <a:t>·</a:t>
            </a:r>
            <a:r>
              <a:rPr lang="en-US" altLang="ko-KR" sz="2600" b="1" dirty="0">
                <a:solidFill>
                  <a:srgbClr val="000000"/>
                </a:solidFill>
              </a:rPr>
              <a:t>사</a:t>
            </a:r>
            <a:r>
              <a:rPr lang="en-US" altLang="ko-KR" sz="2600" dirty="0">
                <a:solidFill>
                  <a:srgbClr val="000000"/>
                </a:solidFill>
              </a:rPr>
              <a:t>·</a:t>
            </a:r>
            <a:r>
              <a:rPr lang="en-US" altLang="ko-KR" sz="2600" b="1" dirty="0">
                <a:solidFill>
                  <a:srgbClr val="000000"/>
                </a:solidFill>
              </a:rPr>
              <a:t>프</a:t>
            </a:r>
            <a:r>
              <a:rPr lang="en-US" altLang="ko-KR" sz="2600" dirty="0">
                <a:solidFill>
                  <a:srgbClr val="000000"/>
                </a:solidFill>
              </a:rPr>
              <a:t>·</a:t>
            </a:r>
            <a:r>
              <a:rPr lang="en-US" altLang="ko-KR" sz="2600" b="1" dirty="0">
                <a:solidFill>
                  <a:srgbClr val="000000"/>
                </a:solidFill>
              </a:rPr>
              <a:t>로</a:t>
            </a:r>
            <a:r>
              <a:rPr lang="en-US" altLang="ko-KR" sz="2600" dirty="0">
                <a:solidFill>
                  <a:srgbClr val="000000"/>
                </a:solidFill>
              </a:rPr>
              <a:t>·</a:t>
            </a:r>
            <a:r>
              <a:rPr lang="en-US" altLang="ko-KR" sz="2600" b="1" dirty="0">
                <a:solidFill>
                  <a:srgbClr val="000000"/>
                </a:solidFill>
              </a:rPr>
              <a:t>필</a:t>
            </a:r>
            <a:endParaRPr lang="ko-KR" altLang="ko-KR" sz="2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651" y="1579245"/>
            <a:ext cx="508914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6000" b="1" dirty="0">
                <a:solidFill>
                  <a:srgbClr val="000000"/>
                </a:solidFill>
              </a:rPr>
              <a:t>INSTRUCTOR</a:t>
            </a:r>
            <a:endParaRPr lang="ko-KR" altLang="ko-KR" sz="6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651" y="2494026"/>
            <a:ext cx="344627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6000" b="1" dirty="0">
                <a:solidFill>
                  <a:srgbClr val="8EB4E2"/>
                </a:solidFill>
              </a:rPr>
              <a:t>PROFILE</a:t>
            </a:r>
            <a:endParaRPr lang="ko-KR" altLang="ko-KR" sz="6000" b="1" dirty="0">
              <a:solidFill>
                <a:srgbClr val="8EB4E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0" y="6096000"/>
            <a:ext cx="365356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600" b="1" dirty="0" err="1">
                <a:solidFill>
                  <a:srgbClr val="000000"/>
                </a:solidFill>
                <a:latin typeface="CJ ONLYONE Medium" panose="02020603020101020101" pitchFamily="18" charset="-127"/>
                <a:ea typeface="CJ ONLYONE Medium" panose="02020603020101020101" pitchFamily="18" charset="-127"/>
              </a:rPr>
              <a:t>더담다</a:t>
            </a:r>
            <a:r>
              <a:rPr lang="ko-KR" altLang="en-US" sz="2600" b="1" dirty="0">
                <a:solidFill>
                  <a:srgbClr val="000000"/>
                </a:solidFill>
                <a:latin typeface="CJ ONLYONE Medium" panose="02020603020101020101" pitchFamily="18" charset="-127"/>
                <a:ea typeface="CJ ONLYONE Medium" panose="02020603020101020101" pitchFamily="18" charset="-127"/>
              </a:rPr>
              <a:t> 컴퍼니 김 영 주</a:t>
            </a:r>
            <a:endParaRPr lang="ko-KR" altLang="ko-KR" sz="2600" b="1" dirty="0">
              <a:latin typeface="CJ ONLYONE Medium" panose="02020603020101020101" pitchFamily="18" charset="-127"/>
              <a:ea typeface="CJ ONLYONE Medium" panose="02020603020101020101" pitchFamily="18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97" y="203961"/>
            <a:ext cx="2770378" cy="131191"/>
          </a:xfrm>
          <a:prstGeom prst="rect">
            <a:avLst/>
          </a:prstGeom>
          <a:solidFill>
            <a:srgbClr val="8EB4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US">
              <a:latin typeface="CJ ONLYONE Medium" panose="02020603020101020101" pitchFamily="18" charset="-127"/>
              <a:ea typeface="CJ ONLYONE Medium" panose="0202060302010102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160" y="284225"/>
            <a:ext cx="21275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solidFill>
                  <a:srgbClr val="000000"/>
                </a:solidFill>
                <a:latin typeface="CJ ONLYONE Medium" panose="02020603020101020101" pitchFamily="18" charset="-127"/>
                <a:ea typeface="CJ ONLYONE Medium" panose="02020603020101020101" pitchFamily="18" charset="-127"/>
              </a:rPr>
              <a:t>INTRODUCTION</a:t>
            </a:r>
            <a:endParaRPr lang="ko-KR" altLang="ko-KR" sz="1600" b="1" dirty="0">
              <a:latin typeface="CJ ONLYONE Medium" panose="02020603020101020101" pitchFamily="18" charset="-127"/>
              <a:ea typeface="CJ ONLYONE Medium" panose="02020603020101020101" pitchFamily="18" charset="-127"/>
            </a:endParaRPr>
          </a:p>
        </p:txBody>
      </p:sp>
      <p:cxnSp>
        <p:nvCxnSpPr>
          <p:cNvPr id="3" name="Straight Connector 4"/>
          <p:cNvCxnSpPr/>
          <p:nvPr/>
        </p:nvCxnSpPr>
        <p:spPr>
          <a:xfrm>
            <a:off x="3536441" y="228600"/>
            <a:ext cx="5184902" cy="3175"/>
          </a:xfrm>
          <a:prstGeom prst="line">
            <a:avLst/>
          </a:prstGeom>
          <a:ln w="6350">
            <a:solidFill>
              <a:srgbClr val="548E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003553" y="528320"/>
            <a:ext cx="11865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solidFill>
                  <a:srgbClr val="548ED4"/>
                </a:solidFill>
                <a:latin typeface="CJ ONLYONE Medium" panose="02020603020101020101" pitchFamily="18" charset="-127"/>
                <a:ea typeface="CJ ONLYONE Medium" panose="02020603020101020101" pitchFamily="18" charset="-127"/>
              </a:rPr>
              <a:t>PROFILE</a:t>
            </a:r>
            <a:endParaRPr lang="ko-KR" altLang="ko-KR" sz="1600" b="1" dirty="0">
              <a:solidFill>
                <a:srgbClr val="548ED4"/>
              </a:solidFill>
              <a:latin typeface="CJ ONLYONE Medium" panose="02020603020101020101" pitchFamily="18" charset="-127"/>
              <a:ea typeface="CJ ONLYONE Medium" panose="02020603020101020101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64179" y="228600"/>
            <a:ext cx="104547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500" b="1" dirty="0">
                <a:solidFill>
                  <a:srgbClr val="000000"/>
                </a:solidFill>
                <a:latin typeface="CJ ONLYONE Medium" panose="02020603020101020101" pitchFamily="18" charset="-127"/>
                <a:ea typeface="CJ ONLYONE Medium" panose="02020603020101020101" pitchFamily="18" charset="-127"/>
              </a:rPr>
              <a:t>#주요경력</a:t>
            </a:r>
            <a:endParaRPr lang="ko-KR" altLang="ko-KR" sz="1500" b="1" dirty="0">
              <a:latin typeface="CJ ONLYONE Medium" panose="02020603020101020101" pitchFamily="18" charset="-127"/>
              <a:ea typeface="CJ ONLYONE Medium" panose="02020603020101020101" pitchFamily="18" charset="-127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536441" y="533400"/>
            <a:ext cx="5184902" cy="31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464179" y="533400"/>
            <a:ext cx="28119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solidFill>
                  <a:srgbClr val="000000"/>
                </a:solidFill>
                <a:latin typeface="CJ ONLYONE Medium" panose="02020603020101020101" pitchFamily="18" charset="-127"/>
                <a:ea typeface="CJ ONLYONE Medium" panose="02020603020101020101" pitchFamily="18" charset="-127"/>
              </a:rPr>
              <a:t>현) </a:t>
            </a:r>
            <a:r>
              <a:rPr lang="ko-KR" altLang="en-US" sz="1200" dirty="0" err="1">
                <a:solidFill>
                  <a:srgbClr val="000000"/>
                </a:solidFill>
                <a:latin typeface="CJ ONLYONE Medium" panose="02020603020101020101" pitchFamily="18" charset="-127"/>
                <a:ea typeface="CJ ONLYONE Medium" panose="02020603020101020101" pitchFamily="18" charset="-127"/>
              </a:rPr>
              <a:t>더담다</a:t>
            </a:r>
            <a:r>
              <a:rPr lang="ko-KR" altLang="en-US" sz="1200" dirty="0">
                <a:solidFill>
                  <a:srgbClr val="000000"/>
                </a:solidFill>
                <a:latin typeface="CJ ONLYONE Medium" panose="02020603020101020101" pitchFamily="18" charset="-127"/>
                <a:ea typeface="CJ ONLYONE Medium" panose="02020603020101020101" pitchFamily="18" charset="-127"/>
              </a:rPr>
              <a:t> 평생교육원 부원장</a:t>
            </a:r>
            <a:endParaRPr lang="en-US" altLang="ko-KR" sz="1200" dirty="0">
              <a:solidFill>
                <a:srgbClr val="000000"/>
              </a:solidFill>
              <a:latin typeface="CJ ONLYONE Medium" panose="02020603020101020101" pitchFamily="18" charset="-127"/>
              <a:ea typeface="CJ ONLYONE Medium" panose="02020603020101020101" pitchFamily="18" charset="-127"/>
            </a:endParaRPr>
          </a:p>
          <a:p>
            <a:r>
              <a:rPr lang="ko-KR" altLang="en-US" sz="1200" dirty="0">
                <a:solidFill>
                  <a:srgbClr val="000000"/>
                </a:solidFill>
                <a:latin typeface="CJ ONLYONE Medium" panose="02020603020101020101" pitchFamily="18" charset="-127"/>
                <a:ea typeface="CJ ONLYONE Medium" panose="02020603020101020101" pitchFamily="18" charset="-127"/>
              </a:rPr>
              <a:t>현</a:t>
            </a:r>
            <a:r>
              <a:rPr lang="en-US" altLang="ko-KR" sz="1200" dirty="0">
                <a:solidFill>
                  <a:srgbClr val="000000"/>
                </a:solidFill>
                <a:latin typeface="CJ ONLYONE Medium" panose="02020603020101020101" pitchFamily="18" charset="-127"/>
                <a:ea typeface="CJ ONLYONE Medium" panose="02020603020101020101" pitchFamily="18" charset="-127"/>
              </a:rPr>
              <a:t>) </a:t>
            </a:r>
            <a:r>
              <a:rPr lang="ko-KR" altLang="en-US" sz="1200" dirty="0">
                <a:solidFill>
                  <a:srgbClr val="000000"/>
                </a:solidFill>
                <a:latin typeface="CJ ONLYONE Medium" panose="02020603020101020101" pitchFamily="18" charset="-127"/>
                <a:ea typeface="CJ ONLYONE Medium" panose="02020603020101020101" pitchFamily="18" charset="-127"/>
              </a:rPr>
              <a:t>교육전문 기업 </a:t>
            </a:r>
            <a:r>
              <a:rPr lang="ko-KR" altLang="en-US" sz="1200" dirty="0" err="1">
                <a:solidFill>
                  <a:srgbClr val="000000"/>
                </a:solidFill>
                <a:latin typeface="CJ ONLYONE Medium" panose="02020603020101020101" pitchFamily="18" charset="-127"/>
                <a:ea typeface="CJ ONLYONE Medium" panose="02020603020101020101" pitchFamily="18" charset="-127"/>
              </a:rPr>
              <a:t>더담다</a:t>
            </a:r>
            <a:r>
              <a:rPr lang="ko-KR" altLang="en-US" sz="1200" dirty="0">
                <a:solidFill>
                  <a:srgbClr val="000000"/>
                </a:solidFill>
                <a:latin typeface="CJ ONLYONE Medium" panose="02020603020101020101" pitchFamily="18" charset="-127"/>
                <a:ea typeface="CJ ONLYONE Medium" panose="02020603020101020101" pitchFamily="18" charset="-127"/>
              </a:rPr>
              <a:t> 컴퍼니 대표</a:t>
            </a:r>
            <a:endParaRPr lang="en-US" altLang="ko-KR" sz="1200" dirty="0">
              <a:solidFill>
                <a:srgbClr val="000000"/>
              </a:solidFill>
              <a:latin typeface="CJ ONLYONE Medium" panose="02020603020101020101" pitchFamily="18" charset="-127"/>
              <a:ea typeface="CJ ONLYONE Medium" panose="02020603020101020101" pitchFamily="18" charset="-127"/>
            </a:endParaRPr>
          </a:p>
          <a:p>
            <a:endParaRPr lang="ko-KR" altLang="ko-KR" sz="1200" dirty="0">
              <a:latin typeface="CJ ONLYONE Medium" panose="02020603020101020101" pitchFamily="18" charset="-127"/>
              <a:ea typeface="CJ ONLYONE Medium" panose="02020603020101020101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64179" y="914400"/>
            <a:ext cx="26581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>
                <a:solidFill>
                  <a:srgbClr val="000000"/>
                </a:solidFill>
                <a:latin typeface="CJ ONLYONE Medium" panose="02020603020101020101" pitchFamily="18" charset="-127"/>
                <a:ea typeface="CJ ONLYONE Medium" panose="02020603020101020101" pitchFamily="18" charset="-127"/>
              </a:rPr>
              <a:t>전</a:t>
            </a:r>
            <a:r>
              <a:rPr lang="en-US" altLang="ko-KR" sz="1200" dirty="0">
                <a:solidFill>
                  <a:srgbClr val="000000"/>
                </a:solidFill>
                <a:latin typeface="CJ ONLYONE Medium" panose="02020603020101020101" pitchFamily="18" charset="-127"/>
                <a:ea typeface="CJ ONLYONE Medium" panose="02020603020101020101" pitchFamily="18" charset="-127"/>
              </a:rPr>
              <a:t>) </a:t>
            </a:r>
            <a:r>
              <a:rPr lang="ko-KR" altLang="en-US" sz="1200" dirty="0">
                <a:solidFill>
                  <a:srgbClr val="000000"/>
                </a:solidFill>
                <a:latin typeface="CJ ONLYONE Medium" panose="02020603020101020101" pitchFamily="18" charset="-127"/>
                <a:ea typeface="CJ ONLYONE Medium" panose="02020603020101020101" pitchFamily="18" charset="-127"/>
              </a:rPr>
              <a:t>가치인 </a:t>
            </a:r>
            <a:r>
              <a:rPr lang="ko-KR" altLang="en-US" sz="1200" dirty="0" err="1">
                <a:solidFill>
                  <a:srgbClr val="000000"/>
                </a:solidFill>
                <a:latin typeface="CJ ONLYONE Medium" panose="02020603020101020101" pitchFamily="18" charset="-127"/>
                <a:ea typeface="CJ ONLYONE Medium" panose="02020603020101020101" pitchFamily="18" charset="-127"/>
              </a:rPr>
              <a:t>디베이트</a:t>
            </a:r>
            <a:r>
              <a:rPr lang="ko-KR" altLang="en-US" sz="1200" dirty="0">
                <a:solidFill>
                  <a:srgbClr val="000000"/>
                </a:solidFill>
                <a:latin typeface="CJ ONLYONE Medium" panose="02020603020101020101" pitchFamily="18" charset="-127"/>
                <a:ea typeface="CJ ONLYONE Medium" panose="02020603020101020101" pitchFamily="18" charset="-127"/>
              </a:rPr>
              <a:t> 안동센터 원장 </a:t>
            </a:r>
            <a:endParaRPr lang="ko-KR" altLang="ko-KR" sz="1200" dirty="0">
              <a:latin typeface="CJ ONLYONE Medium" panose="02020603020101020101" pitchFamily="18" charset="-127"/>
              <a:ea typeface="CJ ONLYONE Medium" panose="02020603020101020101" pitchFamily="18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64179" y="1143000"/>
            <a:ext cx="21419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>
                <a:solidFill>
                  <a:srgbClr val="000000"/>
                </a:solidFill>
                <a:latin typeface="CJ ONLYONE Medium" panose="02020603020101020101" pitchFamily="18" charset="-127"/>
                <a:ea typeface="CJ ONLYONE Medium" panose="02020603020101020101" pitchFamily="18" charset="-127"/>
              </a:rPr>
              <a:t>전</a:t>
            </a:r>
            <a:r>
              <a:rPr lang="en-US" altLang="ko-KR" sz="1200" dirty="0">
                <a:solidFill>
                  <a:srgbClr val="000000"/>
                </a:solidFill>
                <a:latin typeface="CJ ONLYONE Medium" panose="02020603020101020101" pitchFamily="18" charset="-127"/>
                <a:ea typeface="CJ ONLYONE Medium" panose="02020603020101020101" pitchFamily="18" charset="-127"/>
              </a:rPr>
              <a:t>) </a:t>
            </a:r>
            <a:r>
              <a:rPr lang="ko-KR" altLang="en-US" sz="1200" dirty="0">
                <a:solidFill>
                  <a:srgbClr val="000000"/>
                </a:solidFill>
                <a:latin typeface="CJ ONLYONE Medium" panose="02020603020101020101" pitchFamily="18" charset="-127"/>
                <a:ea typeface="CJ ONLYONE Medium" panose="02020603020101020101" pitchFamily="18" charset="-127"/>
              </a:rPr>
              <a:t>아모레 퍼시픽 지점강사 </a:t>
            </a:r>
            <a:endParaRPr lang="ko-KR" altLang="ko-KR" sz="1200" dirty="0">
              <a:latin typeface="CJ ONLYONE Medium" panose="02020603020101020101" pitchFamily="18" charset="-127"/>
              <a:ea typeface="CJ ONLYONE Medium" panose="02020603020101020101" pitchFamily="18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64179" y="1371600"/>
            <a:ext cx="25587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>
                <a:solidFill>
                  <a:srgbClr val="000000"/>
                </a:solidFill>
                <a:latin typeface="CJ ONLYONE Medium" panose="02020603020101020101" pitchFamily="18" charset="-127"/>
                <a:ea typeface="CJ ONLYONE Medium" panose="02020603020101020101" pitchFamily="18" charset="-127"/>
              </a:rPr>
              <a:t>전</a:t>
            </a:r>
            <a:r>
              <a:rPr lang="en-US" altLang="ko-KR" sz="1200" dirty="0">
                <a:solidFill>
                  <a:srgbClr val="000000"/>
                </a:solidFill>
                <a:latin typeface="CJ ONLYONE Medium" panose="02020603020101020101" pitchFamily="18" charset="-127"/>
                <a:ea typeface="CJ ONLYONE Medium" panose="02020603020101020101" pitchFamily="18" charset="-127"/>
              </a:rPr>
              <a:t>) </a:t>
            </a:r>
            <a:r>
              <a:rPr lang="ko-KR" altLang="en-US" sz="1200" dirty="0">
                <a:solidFill>
                  <a:srgbClr val="000000"/>
                </a:solidFill>
                <a:latin typeface="CJ ONLYONE Medium" panose="02020603020101020101" pitchFamily="18" charset="-127"/>
                <a:ea typeface="CJ ONLYONE Medium" panose="02020603020101020101" pitchFamily="18" charset="-127"/>
              </a:rPr>
              <a:t>나나 스피치 본원 파트너 강사 </a:t>
            </a:r>
            <a:endParaRPr lang="ko-KR" altLang="ko-KR" sz="1200" dirty="0">
              <a:latin typeface="CJ ONLYONE Medium" panose="02020603020101020101" pitchFamily="18" charset="-127"/>
              <a:ea typeface="CJ ONLYONE Medium" panose="02020603020101020101" pitchFamily="18" charset="-127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536441" y="1600200"/>
            <a:ext cx="5184902" cy="3175"/>
          </a:xfrm>
          <a:prstGeom prst="line">
            <a:avLst/>
          </a:prstGeom>
          <a:ln w="6350">
            <a:solidFill>
              <a:srgbClr val="548E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435858" y="1581835"/>
            <a:ext cx="110479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500" b="1" dirty="0">
                <a:solidFill>
                  <a:srgbClr val="000000"/>
                </a:solidFill>
                <a:latin typeface="CJ ONLYONE Medium" panose="02020603020101020101" pitchFamily="18" charset="-127"/>
                <a:ea typeface="CJ ONLYONE Medium" panose="02020603020101020101" pitchFamily="18" charset="-127"/>
              </a:rPr>
              <a:t>#</a:t>
            </a:r>
            <a:r>
              <a:rPr lang="ko-KR" altLang="en-US" sz="1500" b="1" dirty="0">
                <a:solidFill>
                  <a:srgbClr val="000000"/>
                </a:solidFill>
                <a:latin typeface="CJ ONLYONE Medium" panose="02020603020101020101" pitchFamily="18" charset="-127"/>
                <a:ea typeface="CJ ONLYONE Medium" panose="02020603020101020101" pitchFamily="18" charset="-127"/>
              </a:rPr>
              <a:t>강의 </a:t>
            </a:r>
            <a:r>
              <a:rPr lang="en-US" altLang="ko-KR" sz="1500" b="1" dirty="0" err="1">
                <a:solidFill>
                  <a:srgbClr val="000000"/>
                </a:solidFill>
                <a:latin typeface="CJ ONLYONE Medium" panose="02020603020101020101" pitchFamily="18" charset="-127"/>
                <a:ea typeface="CJ ONLYONE Medium" panose="02020603020101020101" pitchFamily="18" charset="-127"/>
              </a:rPr>
              <a:t>이력</a:t>
            </a:r>
            <a:endParaRPr lang="ko-KR" altLang="ko-KR" sz="1500" b="1" dirty="0">
              <a:latin typeface="CJ ONLYONE Medium" panose="02020603020101020101" pitchFamily="18" charset="-127"/>
              <a:ea typeface="CJ ONLYONE Medium" panose="02020603020101020101" pitchFamily="18" charset="-127"/>
            </a:endParaRPr>
          </a:p>
        </p:txBody>
      </p:sp>
      <p:cxnSp>
        <p:nvCxnSpPr>
          <p:cNvPr id="4" name="Straight Connector 7"/>
          <p:cNvCxnSpPr/>
          <p:nvPr/>
        </p:nvCxnSpPr>
        <p:spPr>
          <a:xfrm>
            <a:off x="3533035" y="1905000"/>
            <a:ext cx="5184902" cy="31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077466" y="3158109"/>
            <a:ext cx="7745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solidFill>
                  <a:srgbClr val="FFFFFF"/>
                </a:solidFill>
                <a:latin typeface="CJ ONLYONE Medium" panose="02020603020101020101" pitchFamily="18" charset="-127"/>
                <a:ea typeface="CJ ONLYONE Medium" panose="02020603020101020101" pitchFamily="18" charset="-127"/>
              </a:rPr>
              <a:t>최소영</a:t>
            </a:r>
            <a:endParaRPr lang="ko-KR" altLang="ko-KR" sz="1600" b="1" dirty="0">
              <a:solidFill>
                <a:srgbClr val="FFFFFF"/>
              </a:solidFill>
              <a:latin typeface="CJ ONLYONE Medium" panose="02020603020101020101" pitchFamily="18" charset="-127"/>
              <a:ea typeface="CJ ONLYONE Medium" panose="02020603020101020101" pitchFamily="18" charset="-127"/>
            </a:endParaRPr>
          </a:p>
        </p:txBody>
      </p:sp>
      <p:cxnSp>
        <p:nvCxnSpPr>
          <p:cNvPr id="48" name="Straight Connector 8"/>
          <p:cNvCxnSpPr/>
          <p:nvPr/>
        </p:nvCxnSpPr>
        <p:spPr>
          <a:xfrm>
            <a:off x="2843784" y="3280410"/>
            <a:ext cx="3175" cy="786637"/>
          </a:xfrm>
          <a:prstGeom prst="line">
            <a:avLst/>
          </a:prstGeom>
          <a:ln w="6350">
            <a:solidFill>
              <a:srgbClr val="8EB4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202182" y="3401949"/>
            <a:ext cx="20152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solidFill>
                  <a:srgbClr val="FFFFFF"/>
                </a:solidFill>
                <a:latin typeface="CJ ONLYONE Medium" panose="02020603020101020101" pitchFamily="18" charset="-127"/>
                <a:ea typeface="CJ ONLYONE Medium" panose="02020603020101020101" pitchFamily="18" charset="-127"/>
              </a:rPr>
              <a:t>Choi, So-Young</a:t>
            </a:r>
            <a:endParaRPr lang="ko-KR" altLang="ko-KR" sz="1600" b="1" dirty="0">
              <a:solidFill>
                <a:srgbClr val="FFFFFF"/>
              </a:solidFill>
              <a:latin typeface="CJ ONLYONE Medium" panose="02020603020101020101" pitchFamily="18" charset="-127"/>
              <a:ea typeface="CJ ONLYONE Medium" panose="02020603020101020101" pitchFamily="18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66451" y="3523457"/>
            <a:ext cx="18982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solidFill>
                  <a:srgbClr val="000000"/>
                </a:solidFill>
                <a:latin typeface="CJ ONLYONE Medium" panose="02020603020101020101" pitchFamily="18" charset="-127"/>
                <a:ea typeface="CJ ONLYONE Medium" panose="02020603020101020101" pitchFamily="18" charset="-127"/>
              </a:rPr>
              <a:t>T : 010-3725-5765</a:t>
            </a:r>
            <a:endParaRPr lang="ko-KR" altLang="ko-KR" sz="1400" b="1" dirty="0">
              <a:latin typeface="CJ ONLYONE Medium" panose="02020603020101020101" pitchFamily="18" charset="-127"/>
              <a:ea typeface="CJ ONLYONE Medium" panose="02020603020101020101" pitchFamily="18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66451" y="3752438"/>
            <a:ext cx="25653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solidFill>
                  <a:srgbClr val="000000"/>
                </a:solidFill>
                <a:latin typeface="CJ ONLYONE Medium" panose="02020603020101020101" pitchFamily="18" charset="-127"/>
                <a:ea typeface="CJ ONLYONE Medium" panose="02020603020101020101" pitchFamily="18" charset="-127"/>
              </a:rPr>
              <a:t>E : thedamda81@naver.com</a:t>
            </a:r>
            <a:endParaRPr lang="ko-KR" altLang="ko-KR" sz="1400" b="1" dirty="0">
              <a:latin typeface="CJ ONLYONE Medium" panose="02020603020101020101" pitchFamily="18" charset="-127"/>
              <a:ea typeface="CJ ONLYONE Medium" panose="02020603020101020101" pitchFamily="18" charset="-127"/>
            </a:endParaRPr>
          </a:p>
        </p:txBody>
      </p:sp>
      <p:cxnSp>
        <p:nvCxnSpPr>
          <p:cNvPr id="49" name="Straight Connector 9"/>
          <p:cNvCxnSpPr/>
          <p:nvPr/>
        </p:nvCxnSpPr>
        <p:spPr>
          <a:xfrm>
            <a:off x="97282" y="4419600"/>
            <a:ext cx="2674493" cy="3175"/>
          </a:xfrm>
          <a:prstGeom prst="line">
            <a:avLst/>
          </a:prstGeom>
          <a:ln w="6350">
            <a:solidFill>
              <a:srgbClr val="548E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7526" y="4461383"/>
            <a:ext cx="105990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500" b="1" dirty="0">
                <a:solidFill>
                  <a:srgbClr val="000000"/>
                </a:solidFill>
                <a:latin typeface="CJ ONLYONE Medium" panose="02020603020101020101" pitchFamily="18" charset="-127"/>
                <a:ea typeface="CJ ONLYONE Medium" panose="02020603020101020101" pitchFamily="18" charset="-127"/>
              </a:rPr>
              <a:t>#강의분야</a:t>
            </a:r>
            <a:endParaRPr lang="ko-KR" altLang="ko-KR" sz="1500" b="1" dirty="0">
              <a:latin typeface="CJ ONLYONE Medium" panose="02020603020101020101" pitchFamily="18" charset="-127"/>
              <a:ea typeface="CJ ONLYONE Medium" panose="02020603020101020101" pitchFamily="18" charset="-127"/>
            </a:endParaRPr>
          </a:p>
        </p:txBody>
      </p:sp>
      <p:cxnSp>
        <p:nvCxnSpPr>
          <p:cNvPr id="50" name="Straight Connector 10"/>
          <p:cNvCxnSpPr/>
          <p:nvPr/>
        </p:nvCxnSpPr>
        <p:spPr>
          <a:xfrm>
            <a:off x="97282" y="4817617"/>
            <a:ext cx="2674493" cy="31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7526" y="4876800"/>
            <a:ext cx="8258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rgbClr val="000000"/>
                </a:solidFill>
                <a:latin typeface="CJ ONLYONE Medium" panose="02020603020101020101" pitchFamily="18" charset="-127"/>
                <a:ea typeface="CJ ONLYONE Medium" panose="02020603020101020101" pitchFamily="18" charset="-127"/>
              </a:rPr>
              <a:t>· </a:t>
            </a:r>
            <a:r>
              <a:rPr lang="ko-KR" altLang="en-US" sz="1400" dirty="0">
                <a:solidFill>
                  <a:srgbClr val="000000"/>
                </a:solidFill>
                <a:latin typeface="CJ ONLYONE Medium" panose="02020603020101020101" pitchFamily="18" charset="-127"/>
                <a:ea typeface="CJ ONLYONE Medium" panose="02020603020101020101" pitchFamily="18" charset="-127"/>
              </a:rPr>
              <a:t>스피치</a:t>
            </a:r>
            <a:endParaRPr lang="en-US" altLang="ko-KR" sz="1400" dirty="0">
              <a:solidFill>
                <a:srgbClr val="000000"/>
              </a:solidFill>
              <a:latin typeface="CJ ONLYONE Medium" panose="02020603020101020101" pitchFamily="18" charset="-127"/>
              <a:ea typeface="CJ ONLYONE Medium" panose="02020603020101020101" pitchFamily="18" charset="-127"/>
            </a:endParaRPr>
          </a:p>
          <a:p>
            <a:r>
              <a:rPr lang="en-US" altLang="ko-KR" sz="1400" dirty="0">
                <a:solidFill>
                  <a:srgbClr val="000000"/>
                </a:solidFill>
                <a:latin typeface="CJ ONLYONE Medium" panose="02020603020101020101" pitchFamily="18" charset="-127"/>
                <a:ea typeface="CJ ONLYONE Medium" panose="02020603020101020101" pitchFamily="18" charset="-127"/>
              </a:rPr>
              <a:t> </a:t>
            </a:r>
            <a:endParaRPr lang="ko-KR" altLang="ko-KR" sz="1400" dirty="0">
              <a:latin typeface="CJ ONLYONE Medium" panose="02020603020101020101" pitchFamily="18" charset="-127"/>
              <a:ea typeface="CJ ONLYONE Medium" panose="02020603020101020101" pitchFamily="18" charset="-127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7526" y="5105400"/>
            <a:ext cx="23326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rgbClr val="000000"/>
                </a:solidFill>
                <a:latin typeface="CJ ONLYONE Medium" panose="02020603020101020101" pitchFamily="18" charset="-127"/>
                <a:ea typeface="CJ ONLYONE Medium" panose="02020603020101020101" pitchFamily="18" charset="-127"/>
              </a:rPr>
              <a:t>· </a:t>
            </a:r>
            <a:r>
              <a:rPr lang="ko-KR" altLang="en-US" sz="1400" dirty="0">
                <a:solidFill>
                  <a:srgbClr val="000000"/>
                </a:solidFill>
                <a:latin typeface="CJ ONLYONE Medium" panose="02020603020101020101" pitchFamily="18" charset="-127"/>
                <a:ea typeface="CJ ONLYONE Medium" panose="02020603020101020101" pitchFamily="18" charset="-127"/>
              </a:rPr>
              <a:t>직장내 장애인 인식 개선 </a:t>
            </a:r>
            <a:endParaRPr lang="ko-KR" altLang="ko-KR" sz="1400" dirty="0">
              <a:latin typeface="CJ ONLYONE Medium" panose="02020603020101020101" pitchFamily="18" charset="-127"/>
              <a:ea typeface="CJ ONLYONE Medium" panose="02020603020101020101" pitchFamily="18" charset="-127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7526" y="5334000"/>
            <a:ext cx="1489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rgbClr val="000000"/>
                </a:solidFill>
                <a:latin typeface="CJ ONLYONE Medium" panose="02020603020101020101" pitchFamily="18" charset="-127"/>
                <a:ea typeface="CJ ONLYONE Medium" panose="02020603020101020101" pitchFamily="18" charset="-127"/>
              </a:rPr>
              <a:t>· </a:t>
            </a:r>
            <a:r>
              <a:rPr lang="ko-KR" altLang="en-US" sz="1400" dirty="0">
                <a:solidFill>
                  <a:srgbClr val="000000"/>
                </a:solidFill>
                <a:latin typeface="CJ ONLYONE Medium" panose="02020603020101020101" pitchFamily="18" charset="-127"/>
                <a:ea typeface="CJ ONLYONE Medium" panose="02020603020101020101" pitchFamily="18" charset="-127"/>
              </a:rPr>
              <a:t>이미지 메이킹 </a:t>
            </a:r>
            <a:endParaRPr lang="ko-KR" altLang="ko-KR" sz="1400" dirty="0">
              <a:latin typeface="CJ ONLYONE Medium" panose="02020603020101020101" pitchFamily="18" charset="-127"/>
              <a:ea typeface="CJ ONLYONE Medium" panose="02020603020101020101" pitchFamily="18" charset="-127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7526" y="5562600"/>
            <a:ext cx="2230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rgbClr val="000000"/>
                </a:solidFill>
                <a:latin typeface="CJ ONLYONE Medium" panose="02020603020101020101" pitchFamily="18" charset="-127"/>
                <a:ea typeface="CJ ONLYONE Medium" panose="02020603020101020101" pitchFamily="18" charset="-127"/>
              </a:rPr>
              <a:t>· 고객/불만고객 응대 과정</a:t>
            </a:r>
            <a:endParaRPr lang="ko-KR" altLang="ko-KR" sz="1400" dirty="0">
              <a:latin typeface="CJ ONLYONE Medium" panose="02020603020101020101" pitchFamily="18" charset="-127"/>
              <a:ea typeface="CJ ONLYONE Medium" panose="02020603020101020101" pitchFamily="18" charset="-127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526" y="6019800"/>
            <a:ext cx="24208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rgbClr val="000000"/>
                </a:solidFill>
                <a:latin typeface="CJ ONLYONE Medium" panose="02020603020101020101" pitchFamily="18" charset="-127"/>
                <a:ea typeface="CJ ONLYONE Medium" panose="02020603020101020101" pitchFamily="18" charset="-127"/>
              </a:rPr>
              <a:t>· </a:t>
            </a:r>
            <a:r>
              <a:rPr lang="ko-KR" altLang="en-US" sz="1400" dirty="0">
                <a:solidFill>
                  <a:srgbClr val="000000"/>
                </a:solidFill>
                <a:latin typeface="CJ ONLYONE Medium" panose="02020603020101020101" pitchFamily="18" charset="-127"/>
                <a:ea typeface="CJ ONLYONE Medium" panose="02020603020101020101" pitchFamily="18" charset="-127"/>
              </a:rPr>
              <a:t>프레젠테이션 및 면접 </a:t>
            </a:r>
            <a:r>
              <a:rPr lang="ko-KR" altLang="en-US" sz="1400" dirty="0" err="1">
                <a:solidFill>
                  <a:srgbClr val="000000"/>
                </a:solidFill>
                <a:latin typeface="CJ ONLYONE Medium" panose="02020603020101020101" pitchFamily="18" charset="-127"/>
                <a:ea typeface="CJ ONLYONE Medium" panose="02020603020101020101" pitchFamily="18" charset="-127"/>
              </a:rPr>
              <a:t>코칭</a:t>
            </a:r>
            <a:r>
              <a:rPr lang="ko-KR" altLang="en-US" sz="1400" dirty="0">
                <a:solidFill>
                  <a:srgbClr val="000000"/>
                </a:solidFill>
                <a:latin typeface="CJ ONLYONE Medium" panose="02020603020101020101" pitchFamily="18" charset="-127"/>
                <a:ea typeface="CJ ONLYONE Medium" panose="02020603020101020101" pitchFamily="18" charset="-127"/>
              </a:rPr>
              <a:t> </a:t>
            </a:r>
            <a:endParaRPr lang="ko-KR" altLang="ko-KR" sz="1400" dirty="0">
              <a:latin typeface="CJ ONLYONE Medium" panose="02020603020101020101" pitchFamily="18" charset="-127"/>
              <a:ea typeface="CJ ONLYONE Medium" panose="02020603020101020101" pitchFamily="18" charset="-127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7526" y="6248400"/>
            <a:ext cx="22509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rgbClr val="000000"/>
                </a:solidFill>
                <a:latin typeface="CJ ONLYONE Medium" panose="02020603020101020101" pitchFamily="18" charset="-127"/>
                <a:ea typeface="CJ ONLYONE Medium" panose="02020603020101020101" pitchFamily="18" charset="-127"/>
              </a:rPr>
              <a:t>· </a:t>
            </a:r>
            <a:r>
              <a:rPr lang="ko-KR" altLang="en-US" sz="1400" dirty="0">
                <a:solidFill>
                  <a:srgbClr val="000000"/>
                </a:solidFill>
                <a:latin typeface="CJ ONLYONE Medium" panose="02020603020101020101" pitchFamily="18" charset="-127"/>
                <a:ea typeface="CJ ONLYONE Medium" panose="02020603020101020101" pitchFamily="18" charset="-127"/>
              </a:rPr>
              <a:t>리더십</a:t>
            </a:r>
            <a:r>
              <a:rPr lang="en-US" altLang="ko-KR" sz="1400" dirty="0">
                <a:solidFill>
                  <a:srgbClr val="000000"/>
                </a:solidFill>
                <a:latin typeface="CJ ONLYONE Medium" panose="02020603020101020101" pitchFamily="18" charset="-127"/>
                <a:ea typeface="CJ ONLYONE Medium" panose="02020603020101020101" pitchFamily="18" charset="-127"/>
              </a:rPr>
              <a:t>, </a:t>
            </a:r>
            <a:r>
              <a:rPr lang="en-US" altLang="ko-KR" sz="1400" dirty="0" err="1">
                <a:solidFill>
                  <a:srgbClr val="000000"/>
                </a:solidFill>
                <a:latin typeface="CJ ONLYONE Medium" panose="02020603020101020101" pitchFamily="18" charset="-127"/>
                <a:ea typeface="CJ ONLYONE Medium" panose="02020603020101020101" pitchFamily="18" charset="-127"/>
              </a:rPr>
              <a:t>조직</a:t>
            </a:r>
            <a:r>
              <a:rPr lang="en-US" altLang="ko-KR" sz="1400" dirty="0">
                <a:solidFill>
                  <a:srgbClr val="000000"/>
                </a:solidFill>
                <a:latin typeface="CJ ONLYONE Medium" panose="02020603020101020101" pitchFamily="18" charset="-127"/>
                <a:ea typeface="CJ ONLYONE Medium" panose="02020603020101020101" pitchFamily="18" charset="-127"/>
              </a:rPr>
              <a:t> </a:t>
            </a:r>
            <a:r>
              <a:rPr lang="en-US" altLang="ko-KR" sz="1400" dirty="0" err="1">
                <a:solidFill>
                  <a:srgbClr val="000000"/>
                </a:solidFill>
                <a:latin typeface="CJ ONLYONE Medium" panose="02020603020101020101" pitchFamily="18" charset="-127"/>
                <a:ea typeface="CJ ONLYONE Medium" panose="02020603020101020101" pitchFamily="18" charset="-127"/>
              </a:rPr>
              <a:t>활성화</a:t>
            </a:r>
            <a:r>
              <a:rPr lang="en-US" altLang="ko-KR" sz="1400" dirty="0">
                <a:solidFill>
                  <a:srgbClr val="000000"/>
                </a:solidFill>
                <a:latin typeface="CJ ONLYONE Medium" panose="02020603020101020101" pitchFamily="18" charset="-127"/>
                <a:ea typeface="CJ ONLYONE Medium" panose="02020603020101020101" pitchFamily="18" charset="-127"/>
              </a:rPr>
              <a:t> 과정</a:t>
            </a:r>
            <a:endParaRPr lang="ko-KR" altLang="ko-KR" sz="1400" dirty="0">
              <a:latin typeface="CJ ONLYONE Medium" panose="02020603020101020101" pitchFamily="18" charset="-127"/>
              <a:ea typeface="CJ ONLYONE Medium" panose="02020603020101020101" pitchFamily="18" charset="-127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3876" y="5791200"/>
            <a:ext cx="25038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rgbClr val="000000"/>
                </a:solidFill>
                <a:latin typeface="CJ ONLYONE Medium" panose="02020603020101020101" pitchFamily="18" charset="-127"/>
                <a:ea typeface="CJ ONLYONE Medium" panose="02020603020101020101" pitchFamily="18" charset="-127"/>
              </a:rPr>
              <a:t>· 고객만족CS &amp; Sales 과정</a:t>
            </a:r>
            <a:endParaRPr lang="ko-KR" altLang="ko-KR" sz="1400" dirty="0">
              <a:latin typeface="CJ ONLYONE Medium" panose="02020603020101020101" pitchFamily="18" charset="-127"/>
              <a:ea typeface="CJ ONLYONE Medium" panose="02020603020101020101" pitchFamily="18" charset="-127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448939" y="4934635"/>
            <a:ext cx="142859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500" b="1" dirty="0">
                <a:solidFill>
                  <a:srgbClr val="000000"/>
                </a:solidFill>
                <a:latin typeface="CJ ONLYONE Medium" panose="02020603020101020101" pitchFamily="18" charset="-127"/>
                <a:ea typeface="CJ ONLYONE Medium" panose="02020603020101020101" pitchFamily="18" charset="-127"/>
              </a:rPr>
              <a:t>#</a:t>
            </a:r>
            <a:r>
              <a:rPr lang="ko-KR" altLang="en-US" sz="1500" b="1" dirty="0">
                <a:solidFill>
                  <a:srgbClr val="000000"/>
                </a:solidFill>
                <a:latin typeface="CJ ONLYONE Medium" panose="02020603020101020101" pitchFamily="18" charset="-127"/>
                <a:ea typeface="CJ ONLYONE Medium" panose="02020603020101020101" pitchFamily="18" charset="-127"/>
              </a:rPr>
              <a:t>자격 및 수료 </a:t>
            </a:r>
            <a:endParaRPr lang="ko-KR" altLang="ko-KR" sz="1500" b="1" dirty="0">
              <a:latin typeface="CJ ONLYONE Medium" panose="02020603020101020101" pitchFamily="18" charset="-127"/>
              <a:ea typeface="CJ ONLYONE Medium" panose="02020603020101020101" pitchFamily="18" charset="-127"/>
            </a:endParaRPr>
          </a:p>
        </p:txBody>
      </p:sp>
      <p:cxnSp>
        <p:nvCxnSpPr>
          <p:cNvPr id="53" name="Straight Connector 7"/>
          <p:cNvCxnSpPr/>
          <p:nvPr/>
        </p:nvCxnSpPr>
        <p:spPr>
          <a:xfrm>
            <a:off x="3536441" y="5254625"/>
            <a:ext cx="5184902" cy="31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6"/>
          <p:cNvCxnSpPr/>
          <p:nvPr/>
        </p:nvCxnSpPr>
        <p:spPr>
          <a:xfrm>
            <a:off x="3536441" y="4949825"/>
            <a:ext cx="5184902" cy="3175"/>
          </a:xfrm>
          <a:prstGeom prst="line">
            <a:avLst/>
          </a:prstGeom>
          <a:ln w="6350">
            <a:solidFill>
              <a:srgbClr val="548E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2"/>
          <p:cNvSpPr>
            <a:spLocks noChangeArrowheads="1"/>
          </p:cNvSpPr>
          <p:nvPr/>
        </p:nvSpPr>
        <p:spPr bwMode="auto">
          <a:xfrm>
            <a:off x="422086" y="548530"/>
            <a:ext cx="12752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TextBox 57"/>
          <p:cNvSpPr txBox="1"/>
          <p:nvPr/>
        </p:nvSpPr>
        <p:spPr>
          <a:xfrm>
            <a:off x="3352800" y="1932325"/>
            <a:ext cx="5624749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ko-KR" altLang="en-US" sz="1200" dirty="0">
                <a:latin typeface="CJ ONLYONE Medium" panose="02020603020101020101" pitchFamily="18" charset="-127"/>
                <a:ea typeface="CJ ONLYONE Medium" panose="02020603020101020101" pitchFamily="18" charset="-127"/>
              </a:rPr>
              <a:t>성인 발달장애인 취업 </a:t>
            </a:r>
            <a:r>
              <a:rPr lang="ko-KR" altLang="en-US" sz="1200" dirty="0" err="1">
                <a:latin typeface="CJ ONLYONE Medium" panose="02020603020101020101" pitchFamily="18" charset="-127"/>
                <a:ea typeface="CJ ONLYONE Medium" panose="02020603020101020101" pitchFamily="18" charset="-127"/>
              </a:rPr>
              <a:t>준비생</a:t>
            </a:r>
            <a:r>
              <a:rPr lang="ko-KR" altLang="en-US" sz="1200" dirty="0">
                <a:latin typeface="CJ ONLYONE Medium" panose="02020603020101020101" pitchFamily="18" charset="-127"/>
                <a:ea typeface="CJ ONLYONE Medium" panose="02020603020101020101" pitchFamily="18" charset="-127"/>
              </a:rPr>
              <a:t> 이미지 </a:t>
            </a:r>
            <a:r>
              <a:rPr lang="ko-KR" altLang="en-US" sz="1200" dirty="0" err="1">
                <a:latin typeface="CJ ONLYONE Medium" panose="02020603020101020101" pitchFamily="18" charset="-127"/>
                <a:ea typeface="CJ ONLYONE Medium" panose="02020603020101020101" pitchFamily="18" charset="-127"/>
              </a:rPr>
              <a:t>메이킹및</a:t>
            </a:r>
            <a:r>
              <a:rPr lang="ko-KR" altLang="en-US" sz="1200" dirty="0">
                <a:latin typeface="CJ ONLYONE Medium" panose="02020603020101020101" pitchFamily="18" charset="-127"/>
                <a:ea typeface="CJ ONLYONE Medium" panose="02020603020101020101" pitchFamily="18" charset="-127"/>
              </a:rPr>
              <a:t> 커뮤니케이션 강의</a:t>
            </a:r>
            <a:endParaRPr lang="en-US" altLang="ko-KR" sz="1200" dirty="0">
              <a:latin typeface="CJ ONLYONE Medium" panose="02020603020101020101" pitchFamily="18" charset="-127"/>
              <a:ea typeface="CJ ONLYONE Medium" panose="02020603020101020101" pitchFamily="18" charset="-127"/>
            </a:endParaRPr>
          </a:p>
          <a:p>
            <a:r>
              <a:rPr lang="en-US" altLang="ko-KR" sz="1200" dirty="0">
                <a:latin typeface="CJ ONLYONE Medium" panose="02020603020101020101" pitchFamily="18" charset="-127"/>
                <a:ea typeface="CJ ONLYONE Medium" panose="02020603020101020101" pitchFamily="18" charset="-127"/>
              </a:rPr>
              <a:t>  (</a:t>
            </a:r>
            <a:r>
              <a:rPr lang="ko-KR" altLang="en-US" sz="1200" dirty="0">
                <a:latin typeface="CJ ONLYONE Medium" panose="02020603020101020101" pitchFamily="18" charset="-127"/>
                <a:ea typeface="CJ ONLYONE Medium" panose="02020603020101020101" pitchFamily="18" charset="-127"/>
              </a:rPr>
              <a:t>상주 상희학교 전공과</a:t>
            </a:r>
            <a:r>
              <a:rPr lang="en-US" altLang="ko-KR" sz="1200" dirty="0">
                <a:latin typeface="CJ ONLYONE Medium" panose="02020603020101020101" pitchFamily="18" charset="-127"/>
                <a:ea typeface="CJ ONLYONE Medium" panose="02020603020101020101" pitchFamily="18" charset="-127"/>
              </a:rPr>
              <a:t>,</a:t>
            </a:r>
            <a:r>
              <a:rPr lang="ko-KR" altLang="en-US" sz="1200" dirty="0">
                <a:latin typeface="CJ ONLYONE Medium" panose="02020603020101020101" pitchFamily="18" charset="-127"/>
                <a:ea typeface="CJ ONLYONE Medium" panose="02020603020101020101" pitchFamily="18" charset="-127"/>
              </a:rPr>
              <a:t>구미 </a:t>
            </a:r>
            <a:r>
              <a:rPr lang="ko-KR" altLang="en-US" sz="1200" dirty="0" err="1">
                <a:latin typeface="CJ ONLYONE Medium" panose="02020603020101020101" pitchFamily="18" charset="-127"/>
                <a:ea typeface="CJ ONLYONE Medium" panose="02020603020101020101" pitchFamily="18" charset="-127"/>
              </a:rPr>
              <a:t>혜당학교</a:t>
            </a:r>
            <a:r>
              <a:rPr lang="ko-KR" altLang="en-US" sz="1200" dirty="0">
                <a:latin typeface="CJ ONLYONE Medium" panose="02020603020101020101" pitchFamily="18" charset="-127"/>
                <a:ea typeface="CJ ONLYONE Medium" panose="02020603020101020101" pitchFamily="18" charset="-127"/>
              </a:rPr>
              <a:t> 전공과</a:t>
            </a:r>
            <a:r>
              <a:rPr lang="en-US" altLang="ko-KR" sz="1200" dirty="0">
                <a:latin typeface="CJ ONLYONE Medium" panose="02020603020101020101" pitchFamily="18" charset="-127"/>
                <a:ea typeface="CJ ONLYONE Medium" panose="02020603020101020101" pitchFamily="18" charset="-127"/>
              </a:rPr>
              <a:t>,</a:t>
            </a:r>
            <a:r>
              <a:rPr lang="ko-KR" altLang="en-US" sz="1200" dirty="0">
                <a:latin typeface="CJ ONLYONE Medium" panose="02020603020101020101" pitchFamily="18" charset="-127"/>
                <a:ea typeface="CJ ONLYONE Medium" panose="02020603020101020101" pitchFamily="18" charset="-127"/>
              </a:rPr>
              <a:t>예천 지적장애인 협회 </a:t>
            </a:r>
            <a:endParaRPr lang="en-US" altLang="ko-KR" sz="1200" dirty="0">
              <a:latin typeface="CJ ONLYONE Medium" panose="02020603020101020101" pitchFamily="18" charset="-127"/>
              <a:ea typeface="CJ ONLYONE Medium" panose="02020603020101020101" pitchFamily="18" charset="-127"/>
            </a:endParaRPr>
          </a:p>
          <a:p>
            <a:r>
              <a:rPr lang="ko-KR" altLang="en-US" sz="1200" dirty="0">
                <a:latin typeface="CJ ONLYONE Medium" panose="02020603020101020101" pitchFamily="18" charset="-127"/>
                <a:ea typeface="CJ ONLYONE Medium" panose="02020603020101020101" pitchFamily="18" charset="-127"/>
              </a:rPr>
              <a:t>  경산 장애인 복지관</a:t>
            </a:r>
            <a:r>
              <a:rPr lang="en-US" altLang="ko-KR" sz="1200" dirty="0">
                <a:latin typeface="CJ ONLYONE Medium" panose="02020603020101020101" pitchFamily="18" charset="-127"/>
                <a:ea typeface="CJ ONLYONE Medium" panose="02020603020101020101" pitchFamily="18" charset="-127"/>
              </a:rPr>
              <a:t>,</a:t>
            </a:r>
            <a:r>
              <a:rPr lang="ko-KR" altLang="en-US" sz="1200" dirty="0">
                <a:latin typeface="CJ ONLYONE Medium" panose="02020603020101020101" pitchFamily="18" charset="-127"/>
                <a:ea typeface="CJ ONLYONE Medium" panose="02020603020101020101" pitchFamily="18" charset="-127"/>
              </a:rPr>
              <a:t>구미 지적 장애인 지원센터</a:t>
            </a:r>
            <a:r>
              <a:rPr lang="en-US" altLang="ko-KR" sz="1200" dirty="0">
                <a:latin typeface="CJ ONLYONE Medium" panose="02020603020101020101" pitchFamily="18" charset="-127"/>
                <a:ea typeface="CJ ONLYONE Medium" panose="02020603020101020101" pitchFamily="18" charset="-127"/>
              </a:rPr>
              <a:t>)</a:t>
            </a:r>
          </a:p>
          <a:p>
            <a:r>
              <a:rPr lang="en-US" altLang="ko-KR" sz="1200" dirty="0">
                <a:latin typeface="CJ ONLYONE Medium" panose="02020603020101020101" pitchFamily="18" charset="-127"/>
                <a:ea typeface="CJ ONLYONE Medium" panose="02020603020101020101" pitchFamily="18" charset="-127"/>
              </a:rPr>
              <a:t>-</a:t>
            </a:r>
            <a:r>
              <a:rPr lang="ko-KR" altLang="en-US" sz="1200" dirty="0">
                <a:latin typeface="CJ ONLYONE Medium" panose="02020603020101020101" pitchFamily="18" charset="-127"/>
                <a:ea typeface="CJ ONLYONE Medium" panose="02020603020101020101" pitchFamily="18" charset="-127"/>
              </a:rPr>
              <a:t>  구미 </a:t>
            </a:r>
            <a:r>
              <a:rPr lang="ko-KR" altLang="en-US" sz="1200" dirty="0" err="1">
                <a:latin typeface="CJ ONLYONE Medium" panose="02020603020101020101" pitchFamily="18" charset="-127"/>
                <a:ea typeface="CJ ONLYONE Medium" panose="02020603020101020101" pitchFamily="18" charset="-127"/>
              </a:rPr>
              <a:t>사곡</a:t>
            </a:r>
            <a:r>
              <a:rPr lang="ko-KR" altLang="en-US" sz="1200" dirty="0">
                <a:latin typeface="CJ ONLYONE Medium" panose="02020603020101020101" pitchFamily="18" charset="-127"/>
                <a:ea typeface="CJ ONLYONE Medium" panose="02020603020101020101" pitchFamily="18" charset="-127"/>
              </a:rPr>
              <a:t> 고등학교 </a:t>
            </a:r>
            <a:r>
              <a:rPr lang="ko-KR" altLang="en-US" sz="1200" dirty="0" err="1">
                <a:latin typeface="CJ ONLYONE Medium" panose="02020603020101020101" pitchFamily="18" charset="-127"/>
                <a:ea typeface="CJ ONLYONE Medium" panose="02020603020101020101" pitchFamily="18" charset="-127"/>
              </a:rPr>
              <a:t>특수반</a:t>
            </a:r>
            <a:r>
              <a:rPr lang="ko-KR" altLang="en-US" sz="1200" dirty="0">
                <a:latin typeface="CJ ONLYONE Medium" panose="02020603020101020101" pitchFamily="18" charset="-127"/>
                <a:ea typeface="CJ ONLYONE Medium" panose="02020603020101020101" pitchFamily="18" charset="-127"/>
              </a:rPr>
              <a:t> 이미지 메이킹 교육 진행</a:t>
            </a:r>
            <a:endParaRPr lang="en-US" altLang="ko-KR" sz="1200" dirty="0">
              <a:latin typeface="CJ ONLYONE Medium" panose="02020603020101020101" pitchFamily="18" charset="-127"/>
              <a:ea typeface="CJ ONLYONE Medium" panose="02020603020101020101" pitchFamily="18" charset="-127"/>
            </a:endParaRPr>
          </a:p>
          <a:p>
            <a:r>
              <a:rPr lang="en-US" altLang="ko-KR" sz="1200" dirty="0">
                <a:latin typeface="CJ ONLYONE Medium" panose="02020603020101020101" pitchFamily="18" charset="-127"/>
                <a:ea typeface="CJ ONLYONE Medium" panose="02020603020101020101" pitchFamily="18" charset="-127"/>
              </a:rPr>
              <a:t>-</a:t>
            </a:r>
            <a:r>
              <a:rPr lang="ko-KR" altLang="en-US" sz="1200" dirty="0">
                <a:latin typeface="CJ ONLYONE Medium" panose="02020603020101020101" pitchFamily="18" charset="-127"/>
                <a:ea typeface="CJ ONLYONE Medium" panose="02020603020101020101" pitchFamily="18" charset="-127"/>
              </a:rPr>
              <a:t>  구미 </a:t>
            </a:r>
            <a:r>
              <a:rPr lang="ko-KR" altLang="en-US" sz="1200" dirty="0" err="1">
                <a:latin typeface="CJ ONLYONE Medium" panose="02020603020101020101" pitchFamily="18" charset="-127"/>
                <a:ea typeface="CJ ONLYONE Medium" panose="02020603020101020101" pitchFamily="18" charset="-127"/>
              </a:rPr>
              <a:t>혜당학교</a:t>
            </a:r>
            <a:r>
              <a:rPr lang="ko-KR" altLang="en-US" sz="1200" dirty="0">
                <a:latin typeface="CJ ONLYONE Medium" panose="02020603020101020101" pitchFamily="18" charset="-127"/>
                <a:ea typeface="CJ ONLYONE Medium" panose="02020603020101020101" pitchFamily="18" charset="-127"/>
              </a:rPr>
              <a:t> 진로 페스티벌 전공과 퍼스널 브랜딩 과정 진행</a:t>
            </a:r>
            <a:endParaRPr lang="en-US" altLang="ko-KR" sz="1200" dirty="0">
              <a:latin typeface="CJ ONLYONE Medium" panose="02020603020101020101" pitchFamily="18" charset="-127"/>
              <a:ea typeface="CJ ONLYONE Medium" panose="02020603020101020101" pitchFamily="18" charset="-127"/>
            </a:endParaRPr>
          </a:p>
          <a:p>
            <a:r>
              <a:rPr lang="en-US" altLang="ko-KR" sz="1200" dirty="0">
                <a:latin typeface="CJ ONLYONE Medium" panose="02020603020101020101" pitchFamily="18" charset="-127"/>
                <a:ea typeface="CJ ONLYONE Medium" panose="02020603020101020101" pitchFamily="18" charset="-127"/>
              </a:rPr>
              <a:t>-  SK</a:t>
            </a:r>
            <a:r>
              <a:rPr lang="ko-KR" altLang="en-US" sz="1200" dirty="0">
                <a:latin typeface="CJ ONLYONE Medium" panose="02020603020101020101" pitchFamily="18" charset="-127"/>
                <a:ea typeface="CJ ONLYONE Medium" panose="02020603020101020101" pitchFamily="18" charset="-127"/>
              </a:rPr>
              <a:t>상주 </a:t>
            </a:r>
            <a:r>
              <a:rPr lang="ko-KR" altLang="en-US" sz="1200" dirty="0" err="1">
                <a:latin typeface="CJ ONLYONE Medium" panose="02020603020101020101" pitchFamily="18" charset="-127"/>
                <a:ea typeface="CJ ONLYONE Medium" panose="02020603020101020101" pitchFamily="18" charset="-127"/>
              </a:rPr>
              <a:t>캡스텍</a:t>
            </a:r>
            <a:r>
              <a:rPr lang="ko-KR" altLang="en-US" sz="1200" dirty="0">
                <a:latin typeface="CJ ONLYONE Medium" panose="02020603020101020101" pitchFamily="18" charset="-127"/>
                <a:ea typeface="CJ ONLYONE Medium" panose="02020603020101020101" pitchFamily="18" charset="-127"/>
              </a:rPr>
              <a:t> </a:t>
            </a:r>
            <a:r>
              <a:rPr lang="en-US" altLang="ko-KR" sz="1200" dirty="0">
                <a:latin typeface="CJ ONLYONE Medium" panose="02020603020101020101" pitchFamily="18" charset="-127"/>
                <a:ea typeface="CJ ONLYONE Medium" panose="02020603020101020101" pitchFamily="18" charset="-127"/>
              </a:rPr>
              <a:t>CS</a:t>
            </a:r>
            <a:r>
              <a:rPr lang="ko-KR" altLang="en-US" sz="1200" dirty="0">
                <a:latin typeface="CJ ONLYONE Medium" panose="02020603020101020101" pitchFamily="18" charset="-127"/>
                <a:ea typeface="CJ ONLYONE Medium" panose="02020603020101020101" pitchFamily="18" charset="-127"/>
              </a:rPr>
              <a:t>교육 진행</a:t>
            </a:r>
            <a:endParaRPr lang="en-US" altLang="ko-KR" sz="1200" dirty="0">
              <a:latin typeface="CJ ONLYONE Medium" panose="02020603020101020101" pitchFamily="18" charset="-127"/>
              <a:ea typeface="CJ ONLYONE Medium" panose="02020603020101020101" pitchFamily="18" charset="-127"/>
            </a:endParaRPr>
          </a:p>
          <a:p>
            <a:pPr marL="171450" indent="-171450">
              <a:buFontTx/>
              <a:buChar char="-"/>
            </a:pPr>
            <a:r>
              <a:rPr lang="ko-KR" altLang="en-US" sz="1200" dirty="0">
                <a:latin typeface="CJ ONLYONE Medium" panose="02020603020101020101" pitchFamily="18" charset="-127"/>
                <a:ea typeface="CJ ONLYONE Medium" panose="02020603020101020101" pitchFamily="18" charset="-127"/>
              </a:rPr>
              <a:t>나나 스피치  </a:t>
            </a:r>
            <a:r>
              <a:rPr lang="en-US" altLang="ko-KR" sz="1200" dirty="0">
                <a:latin typeface="CJ ONLYONE Medium" panose="02020603020101020101" pitchFamily="18" charset="-127"/>
                <a:ea typeface="CJ ONLYONE Medium" panose="02020603020101020101" pitchFamily="18" charset="-127"/>
              </a:rPr>
              <a:t>‘</a:t>
            </a:r>
            <a:r>
              <a:rPr lang="ko-KR" altLang="en-US" sz="1200" dirty="0" err="1">
                <a:latin typeface="CJ ONLYONE Medium" panose="02020603020101020101" pitchFamily="18" charset="-127"/>
                <a:ea typeface="CJ ONLYONE Medium" panose="02020603020101020101" pitchFamily="18" charset="-127"/>
              </a:rPr>
              <a:t>키즈</a:t>
            </a:r>
            <a:r>
              <a:rPr lang="ko-KR" altLang="en-US" sz="1200" dirty="0">
                <a:latin typeface="CJ ONLYONE Medium" panose="02020603020101020101" pitchFamily="18" charset="-127"/>
                <a:ea typeface="CJ ONLYONE Medium" panose="02020603020101020101" pitchFamily="18" charset="-127"/>
              </a:rPr>
              <a:t> 스피치 강사 양성과정</a:t>
            </a:r>
            <a:r>
              <a:rPr lang="en-US" altLang="ko-KR" sz="1200" dirty="0">
                <a:latin typeface="CJ ONLYONE Medium" panose="02020603020101020101" pitchFamily="18" charset="-127"/>
                <a:ea typeface="CJ ONLYONE Medium" panose="02020603020101020101" pitchFamily="18" charset="-127"/>
              </a:rPr>
              <a:t>’</a:t>
            </a:r>
            <a:r>
              <a:rPr lang="ko-KR" altLang="en-US" sz="1200" dirty="0">
                <a:latin typeface="CJ ONLYONE Medium" panose="02020603020101020101" pitchFamily="18" charset="-127"/>
                <a:ea typeface="CJ ONLYONE Medium" panose="02020603020101020101" pitchFamily="18" charset="-127"/>
              </a:rPr>
              <a:t> 진행</a:t>
            </a:r>
            <a:endParaRPr lang="en-US" altLang="ko-KR" sz="1200" dirty="0">
              <a:latin typeface="CJ ONLYONE Medium" panose="02020603020101020101" pitchFamily="18" charset="-127"/>
              <a:ea typeface="CJ ONLYONE Medium" panose="02020603020101020101" pitchFamily="18" charset="-127"/>
            </a:endParaRPr>
          </a:p>
          <a:p>
            <a:pPr marL="171450" indent="-171450">
              <a:buFontTx/>
              <a:buChar char="-"/>
            </a:pPr>
            <a:r>
              <a:rPr lang="ko-KR" altLang="en-US" sz="1200" dirty="0" err="1">
                <a:latin typeface="CJ ONLYONE Medium" panose="02020603020101020101" pitchFamily="18" charset="-127"/>
                <a:ea typeface="CJ ONLYONE Medium" panose="02020603020101020101" pitchFamily="18" charset="-127"/>
              </a:rPr>
              <a:t>더담다</a:t>
            </a:r>
            <a:r>
              <a:rPr lang="ko-KR" altLang="en-US" sz="1200" dirty="0">
                <a:latin typeface="CJ ONLYONE Medium" panose="02020603020101020101" pitchFamily="18" charset="-127"/>
                <a:ea typeface="CJ ONLYONE Medium" panose="02020603020101020101" pitchFamily="18" charset="-127"/>
              </a:rPr>
              <a:t> 평생교육원 성인스피치 정규과정 운영 </a:t>
            </a:r>
            <a:endParaRPr lang="en-US" altLang="ko-KR" sz="1200" dirty="0">
              <a:latin typeface="CJ ONLYONE Medium" panose="02020603020101020101" pitchFamily="18" charset="-127"/>
              <a:ea typeface="CJ ONLYONE Medium" panose="02020603020101020101" pitchFamily="18" charset="-127"/>
            </a:endParaRPr>
          </a:p>
          <a:p>
            <a:pPr marL="171450" indent="-171450">
              <a:buFontTx/>
              <a:buChar char="-"/>
            </a:pPr>
            <a:r>
              <a:rPr lang="ko-KR" altLang="en-US" sz="1200" dirty="0">
                <a:latin typeface="CJ ONLYONE Medium" panose="02020603020101020101" pitchFamily="18" charset="-127"/>
                <a:ea typeface="CJ ONLYONE Medium" panose="02020603020101020101" pitchFamily="18" charset="-127"/>
              </a:rPr>
              <a:t>안동신문 전 직원 커뮤니케이션  및 조직활성화 교육 진행 </a:t>
            </a:r>
            <a:endParaRPr lang="en-US" altLang="ko-KR" sz="1200" dirty="0">
              <a:latin typeface="CJ ONLYONE Medium" panose="02020603020101020101" pitchFamily="18" charset="-127"/>
              <a:ea typeface="CJ ONLYONE Medium" panose="02020603020101020101" pitchFamily="18" charset="-127"/>
            </a:endParaRPr>
          </a:p>
          <a:p>
            <a:pPr marL="171450" indent="-171450">
              <a:buFontTx/>
              <a:buChar char="-"/>
            </a:pPr>
            <a:r>
              <a:rPr lang="ko-KR" altLang="en-US" sz="1200" dirty="0">
                <a:latin typeface="CJ ONLYONE Medium" panose="02020603020101020101" pitchFamily="18" charset="-127"/>
                <a:ea typeface="CJ ONLYONE Medium" panose="02020603020101020101" pitchFamily="18" charset="-127"/>
              </a:rPr>
              <a:t>구미</a:t>
            </a:r>
            <a:r>
              <a:rPr lang="en-US" altLang="ko-KR" sz="1200" dirty="0">
                <a:latin typeface="CJ ONLYONE Medium" panose="02020603020101020101" pitchFamily="18" charset="-127"/>
                <a:ea typeface="CJ ONLYONE Medium" panose="02020603020101020101" pitchFamily="18" charset="-127"/>
              </a:rPr>
              <a:t>LGD</a:t>
            </a:r>
            <a:r>
              <a:rPr lang="ko-KR" altLang="en-US" sz="1200" dirty="0">
                <a:latin typeface="CJ ONLYONE Medium" panose="02020603020101020101" pitchFamily="18" charset="-127"/>
                <a:ea typeface="CJ ONLYONE Medium" panose="02020603020101020101" pitchFamily="18" charset="-127"/>
              </a:rPr>
              <a:t> </a:t>
            </a:r>
            <a:r>
              <a:rPr lang="ko-KR" altLang="en-US" sz="1200" dirty="0" err="1">
                <a:latin typeface="CJ ONLYONE Medium" panose="02020603020101020101" pitchFamily="18" charset="-127"/>
                <a:ea typeface="CJ ONLYONE Medium" panose="02020603020101020101" pitchFamily="18" charset="-127"/>
              </a:rPr>
              <a:t>캡스텍</a:t>
            </a:r>
            <a:r>
              <a:rPr lang="ko-KR" altLang="en-US" sz="1200" dirty="0">
                <a:latin typeface="CJ ONLYONE Medium" panose="02020603020101020101" pitchFamily="18" charset="-127"/>
                <a:ea typeface="CJ ONLYONE Medium" panose="02020603020101020101" pitchFamily="18" charset="-127"/>
              </a:rPr>
              <a:t> 전 직원 </a:t>
            </a:r>
            <a:r>
              <a:rPr lang="en-US" altLang="ko-KR" sz="1200" dirty="0">
                <a:latin typeface="CJ ONLYONE Medium" panose="02020603020101020101" pitchFamily="18" charset="-127"/>
                <a:ea typeface="CJ ONLYONE Medium" panose="02020603020101020101" pitchFamily="18" charset="-127"/>
              </a:rPr>
              <a:t>CS</a:t>
            </a:r>
            <a:r>
              <a:rPr lang="ko-KR" altLang="en-US" sz="1200" dirty="0">
                <a:latin typeface="CJ ONLYONE Medium" panose="02020603020101020101" pitchFamily="18" charset="-127"/>
                <a:ea typeface="CJ ONLYONE Medium" panose="02020603020101020101" pitchFamily="18" charset="-127"/>
              </a:rPr>
              <a:t>및 커뮤니케이션 교육 진행 </a:t>
            </a:r>
            <a:endParaRPr lang="en-US" altLang="ko-KR" sz="1200" dirty="0">
              <a:latin typeface="CJ ONLYONE Medium" panose="02020603020101020101" pitchFamily="18" charset="-127"/>
              <a:ea typeface="CJ ONLYONE Medium" panose="02020603020101020101" pitchFamily="18" charset="-127"/>
            </a:endParaRPr>
          </a:p>
          <a:p>
            <a:pPr marL="171450" indent="-171450">
              <a:buFontTx/>
              <a:buChar char="-"/>
            </a:pPr>
            <a:r>
              <a:rPr lang="en-US" altLang="ko-KR" sz="1200" dirty="0">
                <a:latin typeface="CJ ONLYONE Medium" panose="02020603020101020101" pitchFamily="18" charset="-127"/>
                <a:ea typeface="CJ ONLYONE Medium" panose="02020603020101020101" pitchFamily="18" charset="-127"/>
              </a:rPr>
              <a:t>1:1 </a:t>
            </a:r>
            <a:r>
              <a:rPr lang="ko-KR" altLang="en-US" sz="1200" dirty="0">
                <a:latin typeface="CJ ONLYONE Medium" panose="02020603020101020101" pitchFamily="18" charset="-127"/>
                <a:ea typeface="CJ ONLYONE Medium" panose="02020603020101020101" pitchFamily="18" charset="-127"/>
              </a:rPr>
              <a:t>면접 </a:t>
            </a:r>
            <a:r>
              <a:rPr lang="ko-KR" altLang="en-US" sz="1200" dirty="0" err="1">
                <a:latin typeface="CJ ONLYONE Medium" panose="02020603020101020101" pitchFamily="18" charset="-127"/>
                <a:ea typeface="CJ ONLYONE Medium" panose="02020603020101020101" pitchFamily="18" charset="-127"/>
              </a:rPr>
              <a:t>코칭</a:t>
            </a:r>
            <a:r>
              <a:rPr lang="ko-KR" altLang="en-US" sz="1200" dirty="0">
                <a:latin typeface="CJ ONLYONE Medium" panose="02020603020101020101" pitchFamily="18" charset="-127"/>
                <a:ea typeface="CJ ONLYONE Medium" panose="02020603020101020101" pitchFamily="18" charset="-127"/>
              </a:rPr>
              <a:t> 및 프레젠테이션 강의 다수 </a:t>
            </a:r>
            <a:endParaRPr lang="en-US" altLang="ko-KR" sz="1200" dirty="0">
              <a:latin typeface="CJ ONLYONE Medium" panose="02020603020101020101" pitchFamily="18" charset="-127"/>
              <a:ea typeface="CJ ONLYONE Medium" panose="02020603020101020101" pitchFamily="18" charset="-127"/>
            </a:endParaRPr>
          </a:p>
          <a:p>
            <a:pPr marL="171450" indent="-171450">
              <a:buFontTx/>
              <a:buChar char="-"/>
            </a:pPr>
            <a:r>
              <a:rPr lang="ko-KR" altLang="en-US" sz="1200" dirty="0">
                <a:latin typeface="CJ ONLYONE Medium" panose="02020603020101020101" pitchFamily="18" charset="-127"/>
                <a:ea typeface="CJ ONLYONE Medium" panose="02020603020101020101" pitchFamily="18" charset="-127"/>
              </a:rPr>
              <a:t>문경 다문화지원센터 </a:t>
            </a:r>
            <a:r>
              <a:rPr lang="ko-KR" altLang="en-US" sz="1200" dirty="0" err="1">
                <a:latin typeface="CJ ONLYONE Medium" panose="02020603020101020101" pitchFamily="18" charset="-127"/>
                <a:ea typeface="CJ ONLYONE Medium" panose="02020603020101020101" pitchFamily="18" charset="-127"/>
              </a:rPr>
              <a:t>키즈</a:t>
            </a:r>
            <a:r>
              <a:rPr lang="ko-KR" altLang="en-US" sz="1200" dirty="0">
                <a:latin typeface="CJ ONLYONE Medium" panose="02020603020101020101" pitchFamily="18" charset="-127"/>
                <a:ea typeface="CJ ONLYONE Medium" panose="02020603020101020101" pitchFamily="18" charset="-127"/>
              </a:rPr>
              <a:t> 스피치 과정 강의 </a:t>
            </a:r>
            <a:endParaRPr lang="en-US" altLang="ko-KR" sz="1200" dirty="0">
              <a:latin typeface="CJ ONLYONE Medium" panose="02020603020101020101" pitchFamily="18" charset="-127"/>
              <a:ea typeface="CJ ONLYONE Medium" panose="02020603020101020101" pitchFamily="18" charset="-127"/>
            </a:endParaRPr>
          </a:p>
          <a:p>
            <a:pPr marL="171450" indent="-171450">
              <a:buFontTx/>
              <a:buChar char="-"/>
            </a:pPr>
            <a:r>
              <a:rPr lang="ko-KR" altLang="en-US" sz="1200" dirty="0">
                <a:latin typeface="CJ ONLYONE Medium" panose="02020603020101020101" pitchFamily="18" charset="-127"/>
                <a:ea typeface="CJ ONLYONE Medium" panose="02020603020101020101" pitchFamily="18" charset="-127"/>
              </a:rPr>
              <a:t>안동 무지개강사 양성과정 스피치 교육 진행</a:t>
            </a:r>
            <a:endParaRPr lang="en-US" altLang="ko-KR" sz="1200" dirty="0">
              <a:latin typeface="CJ ONLYONE Medium" panose="02020603020101020101" pitchFamily="18" charset="-127"/>
              <a:ea typeface="CJ ONLYONE Medium" panose="02020603020101020101" pitchFamily="18" charset="-127"/>
            </a:endParaRPr>
          </a:p>
          <a:p>
            <a:pPr marL="171450" indent="-171450">
              <a:buFontTx/>
              <a:buChar char="-"/>
            </a:pPr>
            <a:r>
              <a:rPr lang="ko-KR" altLang="en-US" sz="1200" dirty="0">
                <a:latin typeface="CJ ONLYONE Medium" panose="02020603020101020101" pitchFamily="18" charset="-127"/>
                <a:ea typeface="CJ ONLYONE Medium" panose="02020603020101020101" pitchFamily="18" charset="-127"/>
              </a:rPr>
              <a:t>안동 복지원 </a:t>
            </a:r>
            <a:r>
              <a:rPr lang="ko-KR" altLang="en-US" sz="1200" dirty="0" err="1">
                <a:latin typeface="CJ ONLYONE Medium" panose="02020603020101020101" pitchFamily="18" charset="-127"/>
                <a:ea typeface="CJ ONLYONE Medium" panose="02020603020101020101" pitchFamily="18" charset="-127"/>
              </a:rPr>
              <a:t>키즈</a:t>
            </a:r>
            <a:r>
              <a:rPr lang="ko-KR" altLang="en-US" sz="1200" dirty="0">
                <a:latin typeface="CJ ONLYONE Medium" panose="02020603020101020101" pitchFamily="18" charset="-127"/>
                <a:ea typeface="CJ ONLYONE Medium" panose="02020603020101020101" pitchFamily="18" charset="-127"/>
              </a:rPr>
              <a:t> 스피치 과정 운영 </a:t>
            </a:r>
            <a:endParaRPr lang="en-US" altLang="ko-KR" sz="1200" dirty="0">
              <a:latin typeface="CJ ONLYONE Medium" panose="02020603020101020101" pitchFamily="18" charset="-127"/>
              <a:ea typeface="CJ ONLYONE Medium" panose="02020603020101020101" pitchFamily="18" charset="-127"/>
            </a:endParaRPr>
          </a:p>
          <a:p>
            <a:pPr marL="171450" indent="-171450">
              <a:buFontTx/>
              <a:buChar char="-"/>
            </a:pPr>
            <a:r>
              <a:rPr lang="ko-KR" altLang="en-US" sz="1200" dirty="0">
                <a:latin typeface="CJ ONLYONE Medium" panose="02020603020101020101" pitchFamily="18" charset="-127"/>
                <a:ea typeface="CJ ONLYONE Medium" panose="02020603020101020101" pitchFamily="18" charset="-127"/>
              </a:rPr>
              <a:t>예천 청소년 수련관 </a:t>
            </a:r>
            <a:r>
              <a:rPr lang="ko-KR" altLang="en-US" sz="1200" dirty="0" err="1">
                <a:latin typeface="CJ ONLYONE Medium" panose="02020603020101020101" pitchFamily="18" charset="-127"/>
                <a:ea typeface="CJ ONLYONE Medium" panose="02020603020101020101" pitchFamily="18" charset="-127"/>
              </a:rPr>
              <a:t>방과후</a:t>
            </a:r>
            <a:r>
              <a:rPr lang="ko-KR" altLang="en-US" sz="1200" dirty="0">
                <a:latin typeface="CJ ONLYONE Medium" panose="02020603020101020101" pitchFamily="18" charset="-127"/>
                <a:ea typeface="CJ ONLYONE Medium" panose="02020603020101020101" pitchFamily="18" charset="-127"/>
              </a:rPr>
              <a:t> 스피치 과정 강의</a:t>
            </a:r>
            <a:endParaRPr lang="en-US" altLang="ko-KR" sz="1200" dirty="0">
              <a:latin typeface="CJ ONLYONE Medium" panose="02020603020101020101" pitchFamily="18" charset="-127"/>
              <a:ea typeface="CJ ONLYONE Medium" panose="02020603020101020101" pitchFamily="18" charset="-127"/>
            </a:endParaRPr>
          </a:p>
          <a:p>
            <a:pPr marL="171450" indent="-171450">
              <a:buFontTx/>
              <a:buChar char="-"/>
            </a:pPr>
            <a:r>
              <a:rPr lang="ko-KR" altLang="en-US" sz="1200" dirty="0">
                <a:latin typeface="CJ ONLYONE Medium" panose="02020603020101020101" pitchFamily="18" charset="-127"/>
                <a:ea typeface="CJ ONLYONE Medium" panose="02020603020101020101" pitchFamily="18" charset="-127"/>
              </a:rPr>
              <a:t>예천 도서관 </a:t>
            </a:r>
            <a:r>
              <a:rPr lang="ko-KR" altLang="en-US" sz="1200" dirty="0" err="1">
                <a:latin typeface="CJ ONLYONE Medium" panose="02020603020101020101" pitchFamily="18" charset="-127"/>
                <a:ea typeface="CJ ONLYONE Medium" panose="02020603020101020101" pitchFamily="18" charset="-127"/>
              </a:rPr>
              <a:t>키즈</a:t>
            </a:r>
            <a:r>
              <a:rPr lang="ko-KR" altLang="en-US" sz="1200" dirty="0">
                <a:latin typeface="CJ ONLYONE Medium" panose="02020603020101020101" pitchFamily="18" charset="-127"/>
                <a:ea typeface="CJ ONLYONE Medium" panose="02020603020101020101" pitchFamily="18" charset="-127"/>
              </a:rPr>
              <a:t> 스피치 방학 특강 진행</a:t>
            </a:r>
            <a:endParaRPr lang="en-US" altLang="ko-KR" sz="1200" dirty="0">
              <a:latin typeface="CJ ONLYONE Medium" panose="02020603020101020101" pitchFamily="18" charset="-127"/>
              <a:ea typeface="CJ ONLYONE Medium" panose="02020603020101020101" pitchFamily="18" charset="-127"/>
            </a:endParaRPr>
          </a:p>
          <a:p>
            <a:endParaRPr lang="en-US" altLang="ko-KR" sz="1200" dirty="0">
              <a:latin typeface="CJ ONLYONE Medium" panose="02020603020101020101" pitchFamily="18" charset="-127"/>
              <a:ea typeface="CJ ONLYONE Medium" panose="02020603020101020101" pitchFamily="18" charset="-127"/>
            </a:endParaRPr>
          </a:p>
          <a:p>
            <a:pPr marL="171450" indent="-171450">
              <a:buFontTx/>
              <a:buChar char="-"/>
            </a:pPr>
            <a:endParaRPr lang="en-US" altLang="ko-KR" sz="1400" dirty="0">
              <a:latin typeface="CJ ONLYONE Medium" panose="02020603020101020101" pitchFamily="18" charset="-127"/>
              <a:ea typeface="CJ ONLYONE Medium" panose="02020603020101020101" pitchFamily="18" charset="-127"/>
            </a:endParaRPr>
          </a:p>
          <a:p>
            <a:r>
              <a:rPr lang="ko-KR" altLang="en-US" sz="1400" dirty="0">
                <a:latin typeface="CJ ONLYONE Medium" panose="02020603020101020101" pitchFamily="18" charset="-127"/>
                <a:ea typeface="CJ ONLYONE Medium" panose="02020603020101020101" pitchFamily="18" charset="-127"/>
              </a:rPr>
              <a:t>   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352800" y="5288340"/>
            <a:ext cx="5105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ko-KR" altLang="en-US" sz="1200" dirty="0">
                <a:latin typeface="CJ ONLYONE Medium" panose="02020603020101020101" pitchFamily="18" charset="-127"/>
                <a:ea typeface="CJ ONLYONE Medium" panose="02020603020101020101" pitchFamily="18" charset="-127"/>
              </a:rPr>
              <a:t>직장내 장애인 인식 개선 강사 자격 </a:t>
            </a:r>
            <a:endParaRPr lang="en-US" altLang="ko-KR" sz="1200" dirty="0">
              <a:latin typeface="CJ ONLYONE Medium" panose="02020603020101020101" pitchFamily="18" charset="-127"/>
              <a:ea typeface="CJ ONLYONE Medium" panose="02020603020101020101" pitchFamily="18" charset="-127"/>
            </a:endParaRPr>
          </a:p>
          <a:p>
            <a:pPr marL="171450" indent="-171450">
              <a:buFontTx/>
              <a:buChar char="-"/>
            </a:pPr>
            <a:r>
              <a:rPr lang="ko-KR" altLang="en-US" sz="1200" dirty="0">
                <a:latin typeface="CJ ONLYONE Medium" panose="02020603020101020101" pitchFamily="18" charset="-127"/>
                <a:ea typeface="CJ ONLYONE Medium" panose="02020603020101020101" pitchFamily="18" charset="-127"/>
              </a:rPr>
              <a:t>부모교육 </a:t>
            </a:r>
            <a:r>
              <a:rPr lang="ko-KR" altLang="en-US" sz="1200" dirty="0" err="1">
                <a:latin typeface="CJ ONLYONE Medium" panose="02020603020101020101" pitchFamily="18" charset="-127"/>
                <a:ea typeface="CJ ONLYONE Medium" panose="02020603020101020101" pitchFamily="18" charset="-127"/>
              </a:rPr>
              <a:t>지도사</a:t>
            </a:r>
            <a:r>
              <a:rPr lang="ko-KR" altLang="en-US" sz="1200" dirty="0">
                <a:latin typeface="CJ ONLYONE Medium" panose="02020603020101020101" pitchFamily="18" charset="-127"/>
                <a:ea typeface="CJ ONLYONE Medium" panose="02020603020101020101" pitchFamily="18" charset="-127"/>
              </a:rPr>
              <a:t> </a:t>
            </a:r>
            <a:r>
              <a:rPr lang="en-US" altLang="ko-KR" sz="1200" dirty="0">
                <a:latin typeface="CJ ONLYONE Medium" panose="02020603020101020101" pitchFamily="18" charset="-127"/>
                <a:ea typeface="CJ ONLYONE Medium" panose="02020603020101020101" pitchFamily="18" charset="-127"/>
              </a:rPr>
              <a:t>1</a:t>
            </a:r>
            <a:r>
              <a:rPr lang="ko-KR" altLang="en-US" sz="1200" dirty="0">
                <a:latin typeface="CJ ONLYONE Medium" panose="02020603020101020101" pitchFamily="18" charset="-127"/>
                <a:ea typeface="CJ ONLYONE Medium" panose="02020603020101020101" pitchFamily="18" charset="-127"/>
              </a:rPr>
              <a:t>급 </a:t>
            </a:r>
            <a:endParaRPr lang="en-US" altLang="ko-KR" sz="1200" dirty="0">
              <a:latin typeface="CJ ONLYONE Medium" panose="02020603020101020101" pitchFamily="18" charset="-127"/>
              <a:ea typeface="CJ ONLYONE Medium" panose="02020603020101020101" pitchFamily="18" charset="-127"/>
            </a:endParaRPr>
          </a:p>
          <a:p>
            <a:pPr marL="171450" indent="-171450">
              <a:buFontTx/>
              <a:buChar char="-"/>
            </a:pPr>
            <a:r>
              <a:rPr lang="ko-KR" altLang="en-US" sz="1200" dirty="0">
                <a:latin typeface="CJ ONLYONE Medium" panose="02020603020101020101" pitchFamily="18" charset="-127"/>
                <a:ea typeface="CJ ONLYONE Medium" panose="02020603020101020101" pitchFamily="18" charset="-127"/>
              </a:rPr>
              <a:t>보육교사 자격증 </a:t>
            </a:r>
            <a:r>
              <a:rPr lang="en-US" altLang="ko-KR" sz="1200" dirty="0">
                <a:latin typeface="CJ ONLYONE Medium" panose="02020603020101020101" pitchFamily="18" charset="-127"/>
                <a:ea typeface="CJ ONLYONE Medium" panose="02020603020101020101" pitchFamily="18" charset="-127"/>
              </a:rPr>
              <a:t>2</a:t>
            </a:r>
            <a:r>
              <a:rPr lang="ko-KR" altLang="en-US" sz="1200" dirty="0">
                <a:latin typeface="CJ ONLYONE Medium" panose="02020603020101020101" pitchFamily="18" charset="-127"/>
                <a:ea typeface="CJ ONLYONE Medium" panose="02020603020101020101" pitchFamily="18" charset="-127"/>
              </a:rPr>
              <a:t>급  </a:t>
            </a:r>
            <a:endParaRPr lang="en-US" altLang="ko-KR" sz="1200" dirty="0">
              <a:latin typeface="CJ ONLYONE Medium" panose="02020603020101020101" pitchFamily="18" charset="-127"/>
              <a:ea typeface="CJ ONLYONE Medium" panose="02020603020101020101" pitchFamily="18" charset="-127"/>
            </a:endParaRPr>
          </a:p>
          <a:p>
            <a:pPr marL="171450" indent="-171450">
              <a:buFontTx/>
              <a:buChar char="-"/>
            </a:pPr>
            <a:r>
              <a:rPr lang="en-US" altLang="ko-KR" sz="1200" dirty="0">
                <a:latin typeface="CJ ONLYONE Medium" panose="02020603020101020101" pitchFamily="18" charset="-127"/>
                <a:ea typeface="CJ ONLYONE Medium" panose="02020603020101020101" pitchFamily="18" charset="-127"/>
              </a:rPr>
              <a:t>SDU </a:t>
            </a:r>
            <a:r>
              <a:rPr lang="ko-KR" altLang="en-US" sz="1200" dirty="0">
                <a:latin typeface="CJ ONLYONE Medium" panose="02020603020101020101" pitchFamily="18" charset="-127"/>
                <a:ea typeface="CJ ONLYONE Medium" panose="02020603020101020101" pitchFamily="18" charset="-127"/>
              </a:rPr>
              <a:t>심리 상담사 </a:t>
            </a:r>
            <a:r>
              <a:rPr lang="en-US" altLang="ko-KR" sz="1200" dirty="0">
                <a:latin typeface="CJ ONLYONE Medium" panose="02020603020101020101" pitchFamily="18" charset="-127"/>
                <a:ea typeface="CJ ONLYONE Medium" panose="02020603020101020101" pitchFamily="18" charset="-127"/>
              </a:rPr>
              <a:t>2</a:t>
            </a:r>
            <a:r>
              <a:rPr lang="ko-KR" altLang="en-US" sz="1200" dirty="0">
                <a:latin typeface="CJ ONLYONE Medium" panose="02020603020101020101" pitchFamily="18" charset="-127"/>
                <a:ea typeface="CJ ONLYONE Medium" panose="02020603020101020101" pitchFamily="18" charset="-127"/>
              </a:rPr>
              <a:t>급</a:t>
            </a:r>
            <a:endParaRPr lang="en-US" altLang="ko-KR" sz="1200" dirty="0">
              <a:latin typeface="CJ ONLYONE Medium" panose="02020603020101020101" pitchFamily="18" charset="-127"/>
              <a:ea typeface="CJ ONLYONE Medium" panose="02020603020101020101" pitchFamily="18" charset="-127"/>
            </a:endParaRPr>
          </a:p>
          <a:p>
            <a:pPr marL="171450" indent="-171450">
              <a:buFontTx/>
              <a:buChar char="-"/>
            </a:pPr>
            <a:r>
              <a:rPr lang="ko-KR" altLang="en-US" sz="1200" dirty="0" err="1">
                <a:latin typeface="CJ ONLYONE Medium" panose="02020603020101020101" pitchFamily="18" charset="-127"/>
                <a:ea typeface="CJ ONLYONE Medium" panose="02020603020101020101" pitchFamily="18" charset="-127"/>
              </a:rPr>
              <a:t>키즈</a:t>
            </a:r>
            <a:r>
              <a:rPr lang="ko-KR" altLang="en-US" sz="1200" dirty="0">
                <a:latin typeface="CJ ONLYONE Medium" panose="02020603020101020101" pitchFamily="18" charset="-127"/>
                <a:ea typeface="CJ ONLYONE Medium" panose="02020603020101020101" pitchFamily="18" charset="-127"/>
              </a:rPr>
              <a:t> 스피치전문가 과정 수료</a:t>
            </a:r>
            <a:endParaRPr lang="en-US" altLang="ko-KR" sz="1200" dirty="0">
              <a:latin typeface="CJ ONLYONE Medium" panose="02020603020101020101" pitchFamily="18" charset="-127"/>
              <a:ea typeface="CJ ONLYONE Medium" panose="02020603020101020101" pitchFamily="18" charset="-127"/>
            </a:endParaRPr>
          </a:p>
          <a:p>
            <a:pPr marL="171450" indent="-171450">
              <a:buFontTx/>
              <a:buChar char="-"/>
            </a:pPr>
            <a:r>
              <a:rPr lang="ko-KR" altLang="en-US" sz="1200" dirty="0">
                <a:latin typeface="CJ ONLYONE Medium" panose="02020603020101020101" pitchFamily="18" charset="-127"/>
                <a:ea typeface="CJ ONLYONE Medium" panose="02020603020101020101" pitchFamily="18" charset="-127"/>
              </a:rPr>
              <a:t>전문 </a:t>
            </a:r>
            <a:r>
              <a:rPr lang="ko-KR" altLang="en-US" sz="1200" dirty="0" err="1">
                <a:latin typeface="CJ ONLYONE Medium" panose="02020603020101020101" pitchFamily="18" charset="-127"/>
                <a:ea typeface="CJ ONLYONE Medium" panose="02020603020101020101" pitchFamily="18" charset="-127"/>
              </a:rPr>
              <a:t>디베이트</a:t>
            </a:r>
            <a:r>
              <a:rPr lang="ko-KR" altLang="en-US" sz="1200" dirty="0">
                <a:latin typeface="CJ ONLYONE Medium" panose="02020603020101020101" pitchFamily="18" charset="-127"/>
                <a:ea typeface="CJ ONLYONE Medium" panose="02020603020101020101" pitchFamily="18" charset="-127"/>
              </a:rPr>
              <a:t> 강사 과정 수료 </a:t>
            </a:r>
            <a:endParaRPr lang="en-US" altLang="ko-KR" sz="1200" dirty="0">
              <a:latin typeface="CJ ONLYONE Medium" panose="02020603020101020101" pitchFamily="18" charset="-127"/>
              <a:ea typeface="CJ ONLYONE Medium" panose="02020603020101020101" pitchFamily="18" charset="-127"/>
            </a:endParaRPr>
          </a:p>
          <a:p>
            <a:pPr marL="171450" indent="-171450">
              <a:buFontTx/>
              <a:buChar char="-"/>
            </a:pPr>
            <a:r>
              <a:rPr lang="en-US" altLang="ko-KR" sz="1200" dirty="0">
                <a:latin typeface="CJ ONLYONE Medium" panose="02020603020101020101" pitchFamily="18" charset="-127"/>
                <a:ea typeface="CJ ONLYONE Medium" panose="02020603020101020101" pitchFamily="18" charset="-127"/>
              </a:rPr>
              <a:t>CS</a:t>
            </a:r>
            <a:r>
              <a:rPr lang="ko-KR" altLang="en-US" sz="1200" dirty="0">
                <a:latin typeface="CJ ONLYONE Medium" panose="02020603020101020101" pitchFamily="18" charset="-127"/>
                <a:ea typeface="CJ ONLYONE Medium" panose="02020603020101020101" pitchFamily="18" charset="-127"/>
              </a:rPr>
              <a:t>컨설턴트 과정 수료</a:t>
            </a:r>
            <a:endParaRPr lang="en-US" altLang="ko-KR" sz="1200" dirty="0">
              <a:latin typeface="CJ ONLYONE Medium" panose="02020603020101020101" pitchFamily="18" charset="-127"/>
              <a:ea typeface="CJ ONLYONE Medium" panose="02020603020101020101" pitchFamily="18" charset="-127"/>
            </a:endParaRPr>
          </a:p>
          <a:p>
            <a:pPr marL="171450" indent="-171450">
              <a:buFontTx/>
              <a:buChar char="-"/>
            </a:pPr>
            <a:r>
              <a:rPr lang="ko-KR" altLang="en-US" sz="1200" dirty="0">
                <a:latin typeface="CJ ONLYONE Medium" panose="02020603020101020101" pitchFamily="18" charset="-127"/>
                <a:ea typeface="CJ ONLYONE Medium" panose="02020603020101020101" pitchFamily="18" charset="-127"/>
              </a:rPr>
              <a:t>아모레 퍼시픽 메이크업 전문 강사 과정 수료</a:t>
            </a:r>
            <a:endParaRPr lang="en-US" altLang="ko-KR" sz="1200" dirty="0">
              <a:latin typeface="CJ ONLYONE Medium" panose="02020603020101020101" pitchFamily="18" charset="-127"/>
              <a:ea typeface="CJ ONLYONE Medium" panose="02020603020101020101" pitchFamily="18" charset="-127"/>
            </a:endParaRPr>
          </a:p>
        </p:txBody>
      </p:sp>
      <p:pic>
        <p:nvPicPr>
          <p:cNvPr id="15" name="그림 14">
            <a:extLst>
              <a:ext uri="{FF2B5EF4-FFF2-40B4-BE49-F238E27FC236}">
                <a16:creationId xmlns:a16="http://schemas.microsoft.com/office/drawing/2014/main" id="{AE9AAC80-080F-BB42-8689-D311FB98E8D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84" y="1060042"/>
            <a:ext cx="2739004" cy="216256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275</Words>
  <Application>Microsoft Office PowerPoint</Application>
  <PresentationFormat>화면 슬라이드 쇼(4:3)</PresentationFormat>
  <Paragraphs>54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6" baseType="lpstr">
      <vt:lpstr>CJ ONLYONE Medium</vt:lpstr>
      <vt:lpstr>Arial</vt:lpstr>
      <vt:lpstr>Calibri</vt:lpstr>
      <vt:lpstr>Office Theme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영주 김</cp:lastModifiedBy>
  <cp:revision>14</cp:revision>
  <cp:lastPrinted>2021-04-05T07:49:49Z</cp:lastPrinted>
  <dcterms:created xsi:type="dcterms:W3CDTF">2006-08-16T00:00:00Z</dcterms:created>
  <dcterms:modified xsi:type="dcterms:W3CDTF">2023-11-23T02:27:50Z</dcterms:modified>
</cp:coreProperties>
</file>